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3</c:v>
                </c:pt>
                <c:pt idx="3">
                  <c:v>41</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0.17588189855499969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9.1759999999999842E-2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0.9579620000000002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9.1759999999999842E-2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0.32913300000000056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0.63530800000000021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6.522831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0.16833917342529947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9.2934000000000516E-2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0.97021800000000002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9.2933999999999628E-2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0.33334400000000031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0.85318999999999967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6.521611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1.4563129999999997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0.45173299999999994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0.12593999999999994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1.314794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0.12593999999999994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0.45173300000000083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2.3958000000000368E-2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7.8944479999999997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9.4387999999999472E-2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0.34444500000000033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9.6028999999999698E-2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1.0025260000000005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9.6027999999999558E-2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0.34444500000000033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0.59446900000000014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6.5104660000000001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0.16710000000000047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0.32891099999999973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9.1698000000000057E-2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0.95731300000000008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9.1697999999999169E-2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0.32891100000000151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0.80502099999999999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7.5347999999999997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0.13661299999999876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0.12303900000000034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3.4302000000000277E-2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0.35811299999999946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3.4302000000000277E-2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0.12303900000000034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0.2128180000000004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9.0831189999999999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10</c:v>
                </c:pt>
                <c:pt idx="1">
                  <c:v>30</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9.2823999999999796E-2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0.32696199999999997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9.1155000000000097E-2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0.95164299999999979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9.1155000000000541E-2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0.32696199999999997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0.75507599999999986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4.6560069999999998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0.33723599999999987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0.33942300000000003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9.4628000000000156E-2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0.98790699999999987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9.4628000000000156E-2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0.33942199999999989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0.87185999999999986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6.168895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0.37817198525759999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0.15297800000000006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1.5970689999999994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0.15297800000000095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0.54871599999999887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0.67750100000000124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7.132155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0.91388299999999933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0.3947080000000005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0.11004099999999983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1.1488170000000002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0.11004199999999997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0.39470700000000036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0.42107399999999906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7.6067049999999998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1.1871990000000001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0.42149600000000031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0.11750999999999934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1.2267869999999998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0.11751000000000023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0.42149600000000031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0.85030400000000039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5.9005270000000003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Operations and procedures Q33. Beforehand, how well did hospital staff explain how you might feel after you had the operations or procedures?</c:v>
                </c:pt>
                <c:pt idx="1">
                  <c:v>Admission to hospital Q2. How did you feel about the length of time you were on the waiting list before your admission to hospital?</c:v>
                </c:pt>
                <c:pt idx="2">
                  <c:v>Leaving hospital Q41. Thinking about any medicine you were to take at home, were you given any of the following?</c:v>
                </c:pt>
                <c:pt idx="3">
                  <c:v>Leaving hospital Q40. To what extent did you understand the information you were given about what you should or should not do after leaving hospital?</c:v>
                </c:pt>
                <c:pt idx="4">
                  <c:v>Operations and procedures Q34. After the operations or procedures, how well did hospital staff explain how the operation or procedure had gone?</c:v>
                </c:pt>
              </c:strCache>
            </c:strRef>
          </c:cat>
          <c:val>
            <c:numRef>
              <c:f>Sheet1!$B$2:$B$6</c:f>
              <c:numCache>
                <c:formatCode>0.0</c:formatCode>
                <c:ptCount val="5"/>
                <c:pt idx="0">
                  <c:v>7.8</c:v>
                </c:pt>
                <c:pt idx="1">
                  <c:v>7.7</c:v>
                </c:pt>
                <c:pt idx="2">
                  <c:v>4.7</c:v>
                </c:pt>
                <c:pt idx="3">
                  <c:v>9.1</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Operations and procedures Q33. Beforehand, how well did hospital staff explain how you might feel after you had the operations or procedures?</c:v>
                </c:pt>
                <c:pt idx="1">
                  <c:v>Admission to hospital Q2. How did you feel about the length of time you were on the waiting list before your admission to hospital?</c:v>
                </c:pt>
                <c:pt idx="2">
                  <c:v>Leaving hospital Q41. Thinking about any medicine you were to take at home, were you given any of the following?</c:v>
                </c:pt>
                <c:pt idx="3">
                  <c:v>Leaving hospital Q40. To what extent did you understand the information you were given about what you should or should not do after leaving hospital?</c:v>
                </c:pt>
                <c:pt idx="4">
                  <c:v>Operations and procedures Q34. After the operations or procedures, how well did hospital staff explain how the operation or procedure had gone?</c:v>
                </c:pt>
              </c:strCache>
            </c:strRef>
          </c:cat>
          <c:val>
            <c:numRef>
              <c:f>Sheet1!$C$2:$C$6</c:f>
              <c:numCache>
                <c:formatCode>0.0</c:formatCode>
                <c:ptCount val="5"/>
                <c:pt idx="0">
                  <c:v>7.6</c:v>
                </c:pt>
                <c:pt idx="1">
                  <c:v>7.5</c:v>
                </c:pt>
                <c:pt idx="2">
                  <c:v>4.5999999999999996</c:v>
                </c:pt>
                <c:pt idx="3">
                  <c:v>9</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Your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0.86128379384780995</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0.12561555719059997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0.12133000000000005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1.2666680000000001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0.12132999999999994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0.4351980000000002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0.87342999999999993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0.86128400000000005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Your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8.8433250675826205</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The hospital and ward Q5. Were you ever prevented from sleeping at night by hospital lighting?</c:v>
                </c:pt>
                <c:pt idx="2">
                  <c:v>The hospital and ward Q9. Did you get enough help from staff to wash or keep yourself clean?</c:v>
                </c:pt>
                <c:pt idx="3">
                  <c:v>Leaving hospital Q36. To what extent did hospital staff take your family or home situation into account when planning for you to leave hospital?</c:v>
                </c:pt>
                <c:pt idx="4">
                  <c:v>Your care and treatment Q27. Were you able to discuss your condition or treatment with hospital staff without being overheard?</c:v>
                </c:pt>
              </c:strCache>
            </c:strRef>
          </c:cat>
          <c:val>
            <c:numRef>
              <c:f>Sheet1!$B$2:$B$6</c:f>
              <c:numCache>
                <c:formatCode>0.0</c:formatCode>
                <c:ptCount val="5"/>
                <c:pt idx="0">
                  <c:v>5.0999999999999996</c:v>
                </c:pt>
                <c:pt idx="1">
                  <c:v>7.3</c:v>
                </c:pt>
                <c:pt idx="2">
                  <c:v>7.3</c:v>
                </c:pt>
                <c:pt idx="3">
                  <c:v>6.5</c:v>
                </c:pt>
                <c:pt idx="4">
                  <c:v>5.7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The hospital and ward Q5. Were you ever prevented from sleeping at night by hospital lighting?</c:v>
                </c:pt>
                <c:pt idx="2">
                  <c:v>The hospital and ward Q9. Did you get enough help from staff to wash or keep yourself clean?</c:v>
                </c:pt>
                <c:pt idx="3">
                  <c:v>Leaving hospital Q36. To what extent did hospital staff take your family or home situation into account when planning for you to leave hospital?</c:v>
                </c:pt>
                <c:pt idx="4">
                  <c:v>Your care and treatment Q27. Were you able to discuss your condition or treatment with hospital staff without being overheard?</c:v>
                </c:pt>
              </c:strCache>
            </c:strRef>
          </c:cat>
          <c:val>
            <c:numRef>
              <c:f>Sheet1!$C$2:$C$6</c:f>
              <c:numCache>
                <c:formatCode>0.0</c:formatCode>
                <c:ptCount val="5"/>
                <c:pt idx="0">
                  <c:v>6</c:v>
                </c:pt>
                <c:pt idx="1">
                  <c:v>8.1</c:v>
                </c:pt>
                <c:pt idx="2">
                  <c:v>8.1</c:v>
                </c:pt>
                <c:pt idx="3">
                  <c:v>7.2</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0.24312500000000092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0.22619599999999984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6.3062000000000396E-2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0.65835499999999847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6.3062000000000396E-2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0.22619599999999984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7.0583000000000951E-2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8.8433250000000001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Your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7.8595315381152604</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0.26686102827430069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8.1235999999999642E-2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0.84809200000000029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8.123600000000053E-2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0.29138500000000001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0.46462999999999965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7.8595319999999997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Your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7.0926075691213297</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0.49412944194089992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0.16572999999999993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1.7301900000000003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0.76018399999999975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0.79311700000000052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6.4911510000000003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2.6607000000000269E-2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0.50446200000000019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0.14064000000000032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1.4682640000000005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0.64510199999999962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0.29873599999999989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7.694064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Your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93.251499999999993</c:v>
                </c:pt>
                <c:pt idx="1">
                  <c:v>0.61350000000000005</c:v>
                </c:pt>
                <c:pt idx="2">
                  <c:v>2.4540000000000002</c:v>
                </c:pt>
                <c:pt idx="3">
                  <c:v>1.6359999999999999</c:v>
                </c:pt>
                <c:pt idx="4">
                  <c:v>0.40899999999999997</c:v>
                </c:pt>
                <c:pt idx="5">
                  <c:v>1.6359999999999999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0.11086399999999941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0.44571800000000028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0.12426300000000001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1.2972870000000007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0.56998099999999852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0.52434400000000103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7.4585910000000002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3.4367097101900335E-2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0.18684999999999974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1.9506889999999997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0.85706199999999999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1.6453290000000003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5.0595169999999996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0.10618400000000072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0.30851399999999973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8.601100000000006E-2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0.89794700000000027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0.39452599999999904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0.50256300000000032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7.664371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1.8299999999999983E-2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0.31333599999999961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8.7355999999999767E-2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0.91198100000000082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0.40069199999999938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0.37607400000000091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7.2835400000000003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0.50316209375560028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0.15000400000000003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1.5660210000000001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0.68805300000000003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0.86448199999999886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6.2674709999999996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6.8884000000000611E-2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0.23859299999999983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6.6518000000000299E-2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0.69443699999999886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6.6518000000000299E-2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0.23859200000000058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0.13218499999999977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8.7370909999999995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0.23201602279209954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0.10845600000000033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1.1322670000000006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0.10845599999999855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0.38902200000000065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0.19266299999999958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7.3354020000000002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0.20596636853580019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9.9302999999999919E-2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1.0367069999999998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9.9303000000000807E-2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0.35618900000000053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0.38916699999999871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7.8664269999999998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21.458300000000001</c:v>
                </c:pt>
                <c:pt idx="1">
                  <c:v>1.4582999999999999</c:v>
                </c:pt>
                <c:pt idx="2">
                  <c:v>72.916700000000006</c:v>
                </c:pt>
                <c:pt idx="3">
                  <c:v>0.83330000000000004</c:v>
                </c:pt>
                <c:pt idx="4">
                  <c:v>0.20830000000000001</c:v>
                </c:pt>
                <c:pt idx="5">
                  <c:v>0.20830000000000001</c:v>
                </c:pt>
                <c:pt idx="6">
                  <c:v>0</c:v>
                </c:pt>
                <c:pt idx="7">
                  <c:v>1.0417000000000001</c:v>
                </c:pt>
                <c:pt idx="8">
                  <c:v>1.875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0.5120679999999993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0.39842000000000066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0.11107599999999973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1.1596230000000007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0.11107599999999884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0.39841999999999977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0.33640399999999993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7.8413440000000003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0.35333696031469941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0.11303300000000061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1.1800439999999996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0.11303199999999958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0.4054360000000008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0.69761800000000029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6.7314540000000003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0.29500500992979983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0.15530100000000058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1.621319999999999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0.15530100000000147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0.55704799999999999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0.32301599999999908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6.979851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0.44375053586260016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0.18403300000000034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1.9212799999999994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0.18403300000000034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0.66010800000000014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0.95470500000000058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5.6296229999999996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0.25870100000000029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0.20051899999999989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5.5902999999998926E-2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0.58362300000000111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5.5902999999998926E-2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0.20052000000000092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9.55499999999887E-3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9.0496960000000009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0.75260000000000005</c:v>
                </c:pt>
                <c:pt idx="1">
                  <c:v>0.24739999999999995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0.75260000000000005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Your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8.6815418750917708</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0.12944199999999917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0.23673100000000069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6.5998000000000445E-2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0.68901599999999874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6.5998000000000445E-2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0.23673100000000069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0.21815299999999915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8.5871469999999999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2.2079000000001514E-2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0.19501399999999869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5.4369000000001222E-2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0.56759800000000027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5.4368999999999446E-2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0.19501400000000046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0.19076499999999896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9.0252160000000003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0.18436823587500051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7.8481000000000023E-2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0.81933199999999928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7.8481000000000023E-2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0.28150399999999998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0.12583200000000083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8.4322619999999997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0.20619999999999999</c:v>
                </c:pt>
                <c:pt idx="1">
                  <c:v>45.773200000000003</c:v>
                </c:pt>
                <c:pt idx="2">
                  <c:v>54.020600000000002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Your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8.0661104609041807</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0.13728000000000051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0.27829799999999949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7.7588000000000434E-2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0.81000200000000078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7.7587999999998658E-2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0.27829800000000127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0.19064999999999976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8.3400479999999995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5.0038000000000693E-2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0.24352899999999877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6.7894000000000787E-2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0.70880499999999991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6.7894000000000787E-2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0.2435299999999998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6.1210000000002651E-3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8.6606419999999993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0.10607200000000017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0.29669100000000004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8.2715000000000316E-2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0.86353300000000033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8.2715999999999568E-2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0.2966899999999999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7.6603000000000421E-2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8.3339639999999999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0.45886399999999927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0.34973400000000066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9.7502999999999673E-2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1.0179179999999999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9.7503000000000561E-2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0.34973399999999888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0.76684100000000122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6.9297880000000003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Your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7.6655173846428504</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0.42190499999999975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0.28333099999999956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7.8991000000000255E-2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0.82465200000000038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7.8989999999999227E-2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0.2833319999999997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0.24266700000000085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7.6631179999999999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0.20682970072940066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8.6683999999999983E-2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0.90496999999999961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8.6683999999999983E-2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0.3109270000000004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0.63373800000000013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6.731986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0.14263146760380074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6.1348999999999876E-2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0.64047399999999932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6.1348999999999876E-2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0.2200520000000008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0.2934669999999997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8.6296199999999992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0.17358299999999982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0.38150200000000023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0.10635899999999943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1.1103829999999997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0.1063590000000012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0.38150199999999934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0.55762299999999954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7.1343500000000004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0.14548302761540022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0.14506399999999964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1.5144489999999999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0.14506400000000053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0.52032999999999952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1.5871080000000006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5.7372829999999997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5.726</c:v>
                </c:pt>
                <c:pt idx="1">
                  <c:v>8.5890000000000004</c:v>
                </c:pt>
                <c:pt idx="2">
                  <c:v>26.789400000000001</c:v>
                </c:pt>
                <c:pt idx="3">
                  <c:v>58.895699999999998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0.10821616872100037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4.1353000000000861E-2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0.43172299999999986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4.1354000000000113E-2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0.14832999999999963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0.12978799999999957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9.2115919999999996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0.20297300000000007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0.20991400000000127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5.8522999999999215E-2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0.61096700000000048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5.8522999999999215E-2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0.20991500000000052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0.19251599999999947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8.5442149999999994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0.26088497606460059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8.7693999999999939E-2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0.9155129999999998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8.7694000000000827E-2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0.31454899999999952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0.43680599999999892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7.6719759999999999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Your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8.2149286500524408</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7.5226999999999933E-2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0.22577099999999994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6.2943000000000637E-2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0.65711899999999979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6.2943000000000637E-2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0.22577099999999994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0.12258899999999961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8.8858429999999995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0.56081100000000017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0.25133000000000028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7.0067999999999131E-2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0.73150700000000057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7.0069000000000159E-2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0.25132900000000014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0.4427039999999991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7.8397220000000001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8.2562000000000246E-2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0.29589200000000027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8.2491999999999344E-2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0.8612100000000007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8.2492000000000232E-2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0.29589199999999849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0.49295700000000053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7.9192210000000003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Your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6.8665058213405299</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RN3 | Great Western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RN3 | Great Western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RN3 | Great Western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Great Western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34016704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4480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88050785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561860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1137609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16205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8549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813067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39665819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7159625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29896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672014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04248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0811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0172259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89718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45618279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0776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766568"/>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4953205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66481657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990183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1760541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16049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061649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774362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1892193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44865430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50818987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4705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7784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191273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7117764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462872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2601864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9543143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6181171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4804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1732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52586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9676344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08518993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70125925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0246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5495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05874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390860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336747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9362793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25437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5025094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49241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289892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1488856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0291950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4400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848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31492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025885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386406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58474666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232788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8355990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479390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571996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3393189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2666531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27748712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37937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256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613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203406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3092182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1194877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47487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1760663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23526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558018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0102527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90394415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80585239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54765922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51304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475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17159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5061944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18834144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94054710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778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47420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60631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35377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5448323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71642043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298391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684536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58394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1529775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5220865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48963955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71405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6135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1246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741154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707341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921855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6194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86684412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19937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5614980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59047387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2818323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5350380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08730960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744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48440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26837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2334205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2939444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2479163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35330402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9416240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01401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3462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4444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2604963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24629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7869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842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82628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7748550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98858575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33600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9958758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3909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41725480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06853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64371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459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282246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6058519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44948351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7341583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865696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466236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57529265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58541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6704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6227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0120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4670641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33062115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10904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4333752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75777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1983370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460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47204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09757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248108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3797771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0983275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(127)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8379366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1047045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837287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3893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963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5147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0705638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3654600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1990153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168213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58541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5961866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8242171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1867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78305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6276639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4267303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8014646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7414947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026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7697557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462569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62185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5033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9034563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4274203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2037564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7122103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5978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599987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4247080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41717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34541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1201078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6062062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4069354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7353672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29065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6061844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383446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13984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786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2362987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92194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363466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3102322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9727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604042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7871062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35445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4883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46726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8715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0586496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6180187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946272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(104)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5769213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78818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6103360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7349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2256814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3247357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4174959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8167527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1715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9713753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1572934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80182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46818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6464368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5527047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8065013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2429567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26808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6014892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9209351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74172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6601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1075819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1738582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0215886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9121552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18911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178963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4504040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6825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1392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574214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9521055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107450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1883177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78782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2789799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90302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2988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2683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05424105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81795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4614002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99352441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3700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6998052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0061311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6782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2476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6011240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344882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9471896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8246578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0885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110373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42202122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94120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68224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6128605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1759360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5917794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2272603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76982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20040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0289651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2476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5336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381144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1692665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2066795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7672129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2955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209698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1802320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5028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2620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8575168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9246679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8741453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412346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4246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44850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8767946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7554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9600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8003378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1794404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0374579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3875284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4759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1622752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399480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8705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70451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96699508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0474948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0769365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4665123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52921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90825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4268897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10143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9442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079176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434965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0892896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4402711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20746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7510187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8020172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00371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41873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11259500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9905343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2546475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49293599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95477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9062766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9716750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618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74457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731006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1512504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0884321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9760855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756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942891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6481460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23943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7673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36010009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4409559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904860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6112621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5529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0181288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9735786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(240)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835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67034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8060264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927462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373695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7690309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6929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6912705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8280679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3867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7254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7578789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5251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9482993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995456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GREAT WESTERN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402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4350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8807913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74280830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5624285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68567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924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18631490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3337635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61193580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62542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197279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96184518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92175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382741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66100142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7129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1124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53416292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0533239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47246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739168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8536494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30129246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4559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09767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91121516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03546085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34592571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47247203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305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99110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68765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78661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4680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71619814"/>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Q5. Were you ever prevented from sleeping at night by hospital lighting?
Q9. Did you get enough help from staff to wash or keep yourself clean?
Q36. To what extent did hospital staff take your family or home situation into account when planning for you to leave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592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978531848"/>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Q15. During your time in hospital, did you get enough to drink?
Q30. Were you able to get a member of staff to help you when you needed attention?
Q39. Before you left hospital, were you given any information about what you should or should not do after leaving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99442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103598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7205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805439049"/>
              </p:ext>
            </p:extLst>
          </p:nvPr>
        </p:nvGraphicFramePr>
        <p:xfrm>
          <a:off x="469068" y="1548000"/>
          <a:ext cx="11253864" cy="384440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49128395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2792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Great Western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11518715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Expectations after the operation or procedure: patients being given an explanation from staff, before their operation or procedure, of how they might feel afterwards
Waiting to be admitted: patients feeling that they waited the right amount of time on the waiting list before being admitted to hospital
Information about medicines to take at home: patients being given information about medicines they were to take at home
Understanding information on discharge: patients understanding the information given about what they should or should not do after leaving hospital
After the operation or procedure: patients being given an explanation from staff of how their operation or procedure went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2695916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Disturbance from hospital lighting: patients not being bothered at night by hospital lighting
Help to wash and keep clean: patients getting enough help to wash and keep clean
Home and family situation: staff considering the patients home and family situation when planning for them to leave hospital, if needed
Privacy for discussions: patients being able to discuss their condition or treatment with hospital staff without being overheard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Great Western Hospitals NHS Foundation Trust who had attended in late 2021. Responses were received from 489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3398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0815465"/>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489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36530540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1686290"/>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491068214"/>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7105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52357263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35959299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61193165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793267474"/>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86032644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0752653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47436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8708834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71967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0439106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4890286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16252</Words>
  <Application>Microsoft Office PowerPoint</Application>
  <PresentationFormat>Widescreen</PresentationFormat>
  <Paragraphs>2251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Great Western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